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ukta Mahee"/>
      <p:regular r:id="rId33"/>
      <p:bold r:id="rId34"/>
    </p:embeddedFont>
    <p:embeddedFont>
      <p:font typeface="Mukta Mahee ExtraBold"/>
      <p:bold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uktaMahee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uktaMaheeExtraBold-bold.fntdata"/><Relationship Id="rId12" Type="http://schemas.openxmlformats.org/officeDocument/2006/relationships/slide" Target="slides/slide8.xml"/><Relationship Id="rId34" Type="http://schemas.openxmlformats.org/officeDocument/2006/relationships/font" Target="fonts/MuktaMahee-bold.fntdata"/><Relationship Id="rId15" Type="http://schemas.openxmlformats.org/officeDocument/2006/relationships/slide" Target="slides/slide11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10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output, use loss and bp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Bbox preprocessing, normalization, (corresponding to data augmentation)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Loss: IoU and L2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ow accuracy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7350" y="0"/>
            <a:ext cx="9158700" cy="29301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19575" y="3154150"/>
            <a:ext cx="69279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19575" y="3945850"/>
            <a:ext cx="443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2863950"/>
            <a:ext cx="1251600" cy="124800"/>
          </a:xfrm>
          <a:prstGeom prst="rect">
            <a:avLst/>
          </a:prstGeom>
          <a:solidFill>
            <a:srgbClr val="E13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265500" y="9755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65500" y="3104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717500" y="2726173"/>
            <a:ext cx="1141200" cy="102000"/>
          </a:xfrm>
          <a:prstGeom prst="rect">
            <a:avLst/>
          </a:prstGeom>
          <a:solidFill>
            <a:srgbClr val="E13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Screen Image w/ 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4586725"/>
            <a:ext cx="9144000" cy="556800"/>
          </a:xfrm>
          <a:prstGeom prst="rect">
            <a:avLst/>
          </a:prstGeom>
          <a:solidFill>
            <a:srgbClr val="F6CE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4594075"/>
            <a:ext cx="59988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36800" y="-41850"/>
            <a:ext cx="9180900" cy="23094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ukta Mahee ExtraBold"/>
              <a:buNone/>
              <a:defRPr b="0" sz="12000">
                <a:solidFill>
                  <a:srgbClr val="E13E26"/>
                </a:solidFill>
                <a:latin typeface="Mukta Mahee ExtraBold"/>
                <a:ea typeface="Mukta Mahee ExtraBold"/>
                <a:cs typeface="Mukta Mahee ExtraBold"/>
                <a:sym typeface="Mukta Mahe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29829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ion Slide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711875"/>
            <a:ext cx="9144000" cy="433500"/>
          </a:xfrm>
          <a:prstGeom prst="rect">
            <a:avLst/>
          </a:prstGeom>
          <a:solidFill>
            <a:srgbClr val="F6CE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0"/>
            <a:ext cx="9144000" cy="46161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727350" y="572425"/>
            <a:ext cx="7689300" cy="3918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4800"/>
              <a:buNone/>
              <a:defRPr sz="4800">
                <a:solidFill>
                  <a:srgbClr val="2A2B2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D7E0D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3438200"/>
            <a:ext cx="9144000" cy="11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3813675"/>
            <a:ext cx="9144000" cy="1329900"/>
          </a:xfrm>
          <a:prstGeom prst="rect">
            <a:avLst/>
          </a:prstGeom>
          <a:solidFill>
            <a:srgbClr val="F6CE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lvl="1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lvl="2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lvl="3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lvl="4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lvl="5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lvl="6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lvl="7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lvl="8">
              <a:buNone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1871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8069100" y="0"/>
            <a:ext cx="10752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00825"/>
            <a:ext cx="69843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69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Shape 30"/>
          <p:cNvSpPr/>
          <p:nvPr/>
        </p:nvSpPr>
        <p:spPr>
          <a:xfrm>
            <a:off x="9021150" y="0"/>
            <a:ext cx="1230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Split">
  <p:cSld name="TITLE_AND_TWO_COLUMNS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4446850" y="-7350"/>
            <a:ext cx="46971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459100"/>
            <a:ext cx="39999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832400" y="611075"/>
            <a:ext cx="3840300" cy="4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Shape 37"/>
          <p:cNvSpPr/>
          <p:nvPr/>
        </p:nvSpPr>
        <p:spPr>
          <a:xfrm>
            <a:off x="9021150" y="0"/>
            <a:ext cx="1230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Shape 41"/>
          <p:cNvSpPr/>
          <p:nvPr/>
        </p:nvSpPr>
        <p:spPr>
          <a:xfrm>
            <a:off x="9021150" y="0"/>
            <a:ext cx="1230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Image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Shape 45"/>
          <p:cNvSpPr/>
          <p:nvPr/>
        </p:nvSpPr>
        <p:spPr>
          <a:xfrm>
            <a:off x="-7350" y="1347300"/>
            <a:ext cx="9144000" cy="38136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3960925" y="0"/>
            <a:ext cx="5183100" cy="51435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E13E2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90250" y="8772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81600" y="1774325"/>
            <a:ext cx="1310400" cy="117900"/>
          </a:xfrm>
          <a:prstGeom prst="rect">
            <a:avLst/>
          </a:prstGeom>
          <a:solidFill>
            <a:srgbClr val="D7E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CE2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2800"/>
              <a:buFont typeface="Merriweather"/>
              <a:buNone/>
              <a:defRPr b="1" sz="28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1800"/>
              <a:buFont typeface="Mukta Mahee"/>
              <a:buChar char="●"/>
              <a:defRPr sz="18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○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■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●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○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■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●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B2B"/>
              </a:buClr>
              <a:buSzPts val="1400"/>
              <a:buFont typeface="Mukta Mahee"/>
              <a:buChar char="○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A2B2B"/>
              </a:buClr>
              <a:buSzPts val="1400"/>
              <a:buFont typeface="Mukta Mahee"/>
              <a:buChar char="■"/>
              <a:defRPr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s://github.com/garythung/trashnet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419575" y="3154150"/>
            <a:ext cx="78411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for Intro to ML: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Recognition &amp; Classification</a:t>
            </a:r>
            <a:endParaRPr/>
          </a:p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419575" y="4274625"/>
            <a:ext cx="598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04/25/18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member: Zhiyang Liu, Yiwei Wang, Wandong Wu, Zilan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11700" y="206650"/>
            <a:ext cx="6620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Shuffle &amp; Stochastic </a:t>
            </a:r>
            <a:r>
              <a:rPr b="1" lang="en" sz="24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Gradient Descent</a:t>
            </a:r>
            <a:endParaRPr b="1" sz="2400">
              <a:solidFill>
                <a:srgbClr val="2A2B2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11700" y="2706175"/>
            <a:ext cx="4039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Mini-batch SGD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48245" l="0" r="0" t="0"/>
          <a:stretch/>
        </p:blipFill>
        <p:spPr>
          <a:xfrm>
            <a:off x="0" y="1062851"/>
            <a:ext cx="9144001" cy="9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40811" l="0" r="0" t="24581"/>
          <a:stretch/>
        </p:blipFill>
        <p:spPr>
          <a:xfrm>
            <a:off x="0" y="2766925"/>
            <a:ext cx="9144000" cy="2376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Shape 149"/>
          <p:cNvGrpSpPr/>
          <p:nvPr/>
        </p:nvGrpSpPr>
        <p:grpSpPr>
          <a:xfrm>
            <a:off x="2328150" y="907325"/>
            <a:ext cx="6815850" cy="4236175"/>
            <a:chOff x="2328150" y="907325"/>
            <a:chExt cx="6815850" cy="4236175"/>
          </a:xfrm>
        </p:grpSpPr>
        <p:pic>
          <p:nvPicPr>
            <p:cNvPr id="150" name="Shape 1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8150" y="907325"/>
              <a:ext cx="4487700" cy="3328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5104200" y="4616700"/>
              <a:ext cx="40398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Source: </a:t>
              </a:r>
              <a:r>
                <a:rPr lang="en"/>
                <a:t>Devin Soni from </a:t>
              </a:r>
              <a:r>
                <a:rPr lang="en"/>
                <a:t>Towards Data Science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311700" y="435250"/>
            <a:ext cx="5519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Learning Rate:</a:t>
            </a:r>
            <a:endParaRPr b="1" sz="2400">
              <a:solidFill>
                <a:srgbClr val="2A2B2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40811" l="0" r="0" t="24581"/>
          <a:stretch/>
        </p:blipFill>
        <p:spPr>
          <a:xfrm>
            <a:off x="2070555" y="1491400"/>
            <a:ext cx="5002901" cy="130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4294967295" type="body"/>
          </p:nvPr>
        </p:nvSpPr>
        <p:spPr>
          <a:xfrm>
            <a:off x="0" y="2723025"/>
            <a:ext cx="9144000" cy="15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E13E26"/>
                </a:solidFill>
                <a:latin typeface="Merriweather"/>
                <a:ea typeface="Merriweather"/>
                <a:cs typeface="Merriweather"/>
                <a:sym typeface="Merriweather"/>
              </a:rPr>
              <a:t>“Dynamic Learning Rate”</a:t>
            </a:r>
            <a:endParaRPr b="1" sz="4800">
              <a:solidFill>
                <a:srgbClr val="E13E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Shape 159"/>
          <p:cNvSpPr txBox="1"/>
          <p:nvPr>
            <p:ph idx="4294967295" type="body"/>
          </p:nvPr>
        </p:nvSpPr>
        <p:spPr>
          <a:xfrm>
            <a:off x="516100" y="3953075"/>
            <a:ext cx="77673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2400"/>
              <a:t>Decay learning rate every 7 epochs   -&gt;   Decay learning rate in an </a:t>
            </a:r>
            <a:r>
              <a:rPr baseline="30000" lang="en" sz="2400"/>
              <a:t>assigned</a:t>
            </a:r>
            <a:r>
              <a:rPr baseline="30000" lang="en" sz="2400"/>
              <a:t> range of epoch</a:t>
            </a:r>
            <a:endParaRPr baseline="30000" sz="2400"/>
          </a:p>
        </p:txBody>
      </p:sp>
      <p:sp>
        <p:nvSpPr>
          <p:cNvPr id="160" name="Shape 160"/>
          <p:cNvSpPr txBox="1"/>
          <p:nvPr/>
        </p:nvSpPr>
        <p:spPr>
          <a:xfrm>
            <a:off x="3178300" y="4344075"/>
            <a:ext cx="2442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13E26"/>
                </a:solidFill>
                <a:latin typeface="Mukta Mahee"/>
                <a:ea typeface="Mukta Mahee"/>
                <a:cs typeface="Mukta Mahee"/>
                <a:sym typeface="Mukta Mahee"/>
              </a:rPr>
              <a:t>Avoid “Vibration”</a:t>
            </a:r>
            <a:endParaRPr sz="2400">
              <a:solidFill>
                <a:srgbClr val="E13E26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90250" y="985025"/>
            <a:ext cx="7631400" cy="29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r>
              <a:rPr lang="en"/>
              <a:t> Methods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Optimization Method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854900"/>
            <a:ext cx="44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SGD(default)</a:t>
            </a:r>
            <a:endParaRPr sz="2300"/>
          </a:p>
          <a:p>
            <a:pPr indent="-374650" lvl="0" marL="457200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SGD+Momentum(selected)</a:t>
            </a:r>
            <a:endParaRPr sz="2300">
              <a:solidFill>
                <a:srgbClr val="2A2B2B"/>
              </a:solidFill>
            </a:endParaRP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28100" y="1854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2300"/>
              <a:buChar char="●"/>
            </a:pPr>
            <a:r>
              <a:rPr lang="en" sz="2300"/>
              <a:t>Adaptive Optimization</a:t>
            </a:r>
            <a:endParaRPr sz="2300">
              <a:solidFill>
                <a:srgbClr val="2A2B2B"/>
              </a:solidFill>
            </a:endParaRPr>
          </a:p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2300"/>
              <a:buChar char="○"/>
            </a:pPr>
            <a:r>
              <a:rPr lang="en" sz="2300">
                <a:solidFill>
                  <a:srgbClr val="2A2B2B"/>
                </a:solidFill>
              </a:rPr>
              <a:t>Rmsprop(tested)</a:t>
            </a:r>
            <a:endParaRPr sz="2300">
              <a:solidFill>
                <a:srgbClr val="2A2B2B"/>
              </a:solidFill>
            </a:endParaRPr>
          </a:p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2300"/>
              <a:buChar char="○"/>
            </a:pPr>
            <a:r>
              <a:rPr lang="en" sz="2300">
                <a:solidFill>
                  <a:srgbClr val="2A2B2B"/>
                </a:solidFill>
              </a:rPr>
              <a:t>Adam(tested)</a:t>
            </a:r>
            <a:endParaRPr sz="2300">
              <a:solidFill>
                <a:srgbClr val="2A2B2B"/>
              </a:solidFill>
            </a:endParaRPr>
          </a:p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2300"/>
              <a:buChar char="○"/>
            </a:pPr>
            <a:r>
              <a:rPr lang="en" sz="2300">
                <a:solidFill>
                  <a:srgbClr val="2A2B2B"/>
                </a:solidFill>
              </a:rPr>
              <a:t>AdaGrad(tested)</a:t>
            </a:r>
            <a:endParaRPr sz="2300">
              <a:solidFill>
                <a:srgbClr val="2A2B2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Intuition of Adaptive &amp; non-Adaptive Optimization </a:t>
            </a:r>
            <a:endParaRPr sz="2500"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Saddle Point Mode</a:t>
            </a:r>
            <a:endParaRPr sz="19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contour gradient</a:t>
            </a:r>
            <a:endParaRPr sz="2000"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" y="1713600"/>
            <a:ext cx="3553175" cy="27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050" y="1713600"/>
            <a:ext cx="3734599" cy="28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533750" y="4747575"/>
            <a:ext cx="3286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ource: Alec Radford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Method Test</a:t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07850" y="1243725"/>
            <a:ext cx="31005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1900"/>
              <a:buFont typeface="Mukta Mahee"/>
              <a:buChar char="●"/>
            </a:pPr>
            <a:r>
              <a:rPr lang="en" sz="19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SGD+Momentum</a:t>
            </a:r>
            <a:endParaRPr sz="19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 = 0.001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Lr_decay_step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Momentum = 0.9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1900"/>
              <a:buFont typeface="Mukta Mahee"/>
              <a:buChar char="●"/>
            </a:pPr>
            <a:r>
              <a:rPr lang="en" sz="19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Adam</a:t>
            </a:r>
            <a:endParaRPr sz="19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 = 0.001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Lr_decay_step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Betas = (0.9, 0.99)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Eps = 1e-08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Weight_decay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4607025" y="1243725"/>
            <a:ext cx="31005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1900"/>
              <a:buFont typeface="Mukta Mahee"/>
              <a:buChar char="●"/>
            </a:pPr>
            <a:r>
              <a:rPr lang="en" sz="19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Rmsprop</a:t>
            </a:r>
            <a:endParaRPr sz="19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 = 0.001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Lr_decat_step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Alpha = 0.99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Eps = 1e-08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Momentum = 0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●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AdaGrad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 = 0.001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Lr_decat_step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B"/>
              </a:buClr>
              <a:buSzPts val="1700"/>
              <a:buFont typeface="Mukta Mahee"/>
              <a:buChar char="○"/>
            </a:pPr>
            <a:r>
              <a:rPr lang="en" sz="1700">
                <a:solidFill>
                  <a:srgbClr val="2A2B2B"/>
                </a:solidFill>
                <a:latin typeface="Mukta Mahee"/>
                <a:ea typeface="Mukta Mahee"/>
                <a:cs typeface="Mukta Mahee"/>
                <a:sym typeface="Mukta Mahee"/>
              </a:rPr>
              <a:t>Weight_decay = None</a:t>
            </a:r>
            <a:endParaRPr sz="1700">
              <a:solidFill>
                <a:srgbClr val="2A2B2B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Record(batch_size = 64,epoch =80) 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SGD+Momentum: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3116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Adam: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695225"/>
            <a:ext cx="3652675" cy="20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3787550"/>
            <a:ext cx="252345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38013"/>
            <a:ext cx="2141287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619025"/>
            <a:ext cx="3470590" cy="22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124850" y="3876400"/>
            <a:ext cx="26433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163450" y="3724000"/>
            <a:ext cx="26433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Record </a:t>
            </a:r>
            <a:endParaRPr/>
          </a:p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AdaGrad(test):</a:t>
            </a:r>
            <a:endParaRPr/>
          </a:p>
        </p:txBody>
      </p:sp>
      <p:sp>
        <p:nvSpPr>
          <p:cNvPr id="209" name="Shape 209"/>
          <p:cNvSpPr txBox="1"/>
          <p:nvPr>
            <p:ph idx="2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Rmsprop: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652800"/>
            <a:ext cx="3604725" cy="22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35850"/>
            <a:ext cx="2419750" cy="4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3414875"/>
            <a:ext cx="2370900" cy="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1652800"/>
            <a:ext cx="3482000" cy="22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4747550" y="3859650"/>
            <a:ext cx="24198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464100" y="1224900"/>
            <a:ext cx="69843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Ashia C. Wilson, R. Roelofs, M. Stern, N. Srebroy, and B. Recht. The Marginal Value of Adaptive Gradient Methods in Machine Learning. In </a:t>
            </a:r>
            <a:r>
              <a:rPr i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California, Berkeley and Toyota Technological Institute at Chicago, May 24, 2017</a:t>
            </a:r>
            <a:endParaRPr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126775"/>
            <a:ext cx="69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in practical  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25" y="811050"/>
            <a:ext cx="6745675" cy="31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326450" y="3911525"/>
            <a:ext cx="49548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Architecture:Torch-rnn/ Test data: War and Peace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90250" y="985025"/>
            <a:ext cx="6367800" cy="29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985025"/>
            <a:ext cx="6367800" cy="29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425250" y="2037750"/>
            <a:ext cx="81303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Accuracy drop</a:t>
            </a: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4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b="1" sz="24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           </a:t>
            </a:r>
            <a:r>
              <a:rPr b="1" lang="en" sz="48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 </a:t>
            </a:r>
            <a:r>
              <a:rPr b="1" lang="en" sz="4800">
                <a:solidFill>
                  <a:srgbClr val="FF0000"/>
                </a:solidFill>
                <a:latin typeface="Mukta Mahee"/>
                <a:ea typeface="Mukta Mahee"/>
                <a:cs typeface="Mukta Mahee"/>
                <a:sym typeface="Mukta Mahee"/>
              </a:rPr>
              <a:t>88%</a:t>
            </a:r>
            <a:r>
              <a:rPr lang="en" sz="2400">
                <a:solidFill>
                  <a:srgbClr val="FF0000"/>
                </a:solidFill>
                <a:latin typeface="Mukta Mahee"/>
                <a:ea typeface="Mukta Mahee"/>
                <a:cs typeface="Mukta Mahee"/>
                <a:sym typeface="Mukta Mahee"/>
              </a:rPr>
              <a:t>                                                      85%</a:t>
            </a:r>
            <a:endParaRPr sz="2400">
              <a:solidFill>
                <a:srgbClr val="FF0000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33" name="Shape 233"/>
          <p:cNvSpPr/>
          <p:nvPr/>
        </p:nvSpPr>
        <p:spPr>
          <a:xfrm rot="2441241">
            <a:off x="3652221" y="3542294"/>
            <a:ext cx="1083243" cy="3033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75" y="2711478"/>
            <a:ext cx="2608478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425250" y="380550"/>
            <a:ext cx="7070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Collect more similar images from ImageNet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871550" y="1177950"/>
            <a:ext cx="190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2527 IMAGES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4164375" y="998250"/>
            <a:ext cx="3709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erriweather"/>
                <a:ea typeface="Merriweather"/>
                <a:cs typeface="Merriweather"/>
                <a:sym typeface="Merriweather"/>
              </a:rPr>
              <a:t>9000</a:t>
            </a:r>
            <a:r>
              <a:rPr b="1" lang="en" sz="3600">
                <a:latin typeface="Merriweather"/>
                <a:ea typeface="Merriweather"/>
                <a:cs typeface="Merriweather"/>
                <a:sym typeface="Merriweather"/>
              </a:rPr>
              <a:t> IMAGES</a:t>
            </a:r>
            <a:endParaRPr b="1"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" name="Shape 238"/>
          <p:cNvCxnSpPr/>
          <p:nvPr/>
        </p:nvCxnSpPr>
        <p:spPr>
          <a:xfrm>
            <a:off x="2995250" y="1387150"/>
            <a:ext cx="810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125" y="3986700"/>
            <a:ext cx="26098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425250" y="2274650"/>
            <a:ext cx="81303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Accuracy INCREASE!</a:t>
            </a:r>
            <a:endParaRPr b="1" sz="24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           </a:t>
            </a:r>
            <a:r>
              <a:rPr b="1" lang="en" sz="48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 </a:t>
            </a:r>
            <a:r>
              <a:rPr lang="en" sz="2400">
                <a:solidFill>
                  <a:srgbClr val="FF0000"/>
                </a:solidFill>
                <a:latin typeface="Mukta Mahee"/>
                <a:ea typeface="Mukta Mahee"/>
                <a:cs typeface="Mukta Mahee"/>
                <a:sym typeface="Mukta Mahee"/>
              </a:rPr>
              <a:t>88%                                                    </a:t>
            </a:r>
            <a:r>
              <a:rPr lang="en" sz="4800">
                <a:solidFill>
                  <a:srgbClr val="FF0000"/>
                </a:solidFill>
                <a:latin typeface="Mukta Mahee"/>
                <a:ea typeface="Mukta Mahee"/>
                <a:cs typeface="Mukta Mahee"/>
                <a:sym typeface="Mukta Mahee"/>
              </a:rPr>
              <a:t>    </a:t>
            </a:r>
            <a:r>
              <a:rPr b="1" lang="en" sz="4800">
                <a:solidFill>
                  <a:srgbClr val="FF0000"/>
                </a:solidFill>
                <a:latin typeface="Mukta Mahee"/>
                <a:ea typeface="Mukta Mahee"/>
                <a:cs typeface="Mukta Mahee"/>
                <a:sym typeface="Mukta Mahee"/>
              </a:rPr>
              <a:t>92%</a:t>
            </a:r>
            <a:endParaRPr b="1" sz="4800">
              <a:solidFill>
                <a:srgbClr val="FF0000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3877678"/>
            <a:ext cx="2608478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350" y="2454350"/>
            <a:ext cx="25527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25250" y="380550"/>
            <a:ext cx="7070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Data Augmentation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493625" y="1697750"/>
            <a:ext cx="190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2527 IMAGES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3786450" y="1518050"/>
            <a:ext cx="3709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erriweather"/>
                <a:ea typeface="Merriweather"/>
                <a:cs typeface="Merriweather"/>
                <a:sym typeface="Merriweather"/>
              </a:rPr>
              <a:t>19000</a:t>
            </a:r>
            <a:r>
              <a:rPr b="1" lang="en" sz="3600">
                <a:latin typeface="Merriweather"/>
                <a:ea typeface="Merriweather"/>
                <a:cs typeface="Merriweather"/>
                <a:sym typeface="Merriweather"/>
              </a:rPr>
              <a:t> IMAGES</a:t>
            </a:r>
            <a:endParaRPr b="1"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50" name="Shape 250"/>
          <p:cNvCxnSpPr/>
          <p:nvPr/>
        </p:nvCxnSpPr>
        <p:spPr>
          <a:xfrm>
            <a:off x="2617325" y="1906950"/>
            <a:ext cx="810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Shape 251"/>
          <p:cNvSpPr txBox="1"/>
          <p:nvPr/>
        </p:nvSpPr>
        <p:spPr>
          <a:xfrm>
            <a:off x="425250" y="1003545"/>
            <a:ext cx="7070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Skew, distort, rotate, shear, flip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52" name="Shape 252"/>
          <p:cNvSpPr/>
          <p:nvPr/>
        </p:nvSpPr>
        <p:spPr>
          <a:xfrm rot="-2527583">
            <a:off x="3862945" y="3476191"/>
            <a:ext cx="1083235" cy="303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92%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1372650" y="35972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Best Case Accuracy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9325"/>
            <a:ext cx="2452600" cy="21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700" y="2857601"/>
            <a:ext cx="2452600" cy="2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051" y="2780000"/>
            <a:ext cx="2504254" cy="21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50" y="152400"/>
            <a:ext cx="50457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90250" y="985025"/>
            <a:ext cx="8282100" cy="29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762750" y="1250350"/>
            <a:ext cx="1666500" cy="35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 Model</a:t>
            </a:r>
            <a:endParaRPr/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2992325" y="2650375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grpSp>
        <p:nvGrpSpPr>
          <p:cNvPr id="279" name="Shape 279"/>
          <p:cNvGrpSpPr/>
          <p:nvPr/>
        </p:nvGrpSpPr>
        <p:grpSpPr>
          <a:xfrm>
            <a:off x="1763091" y="2391016"/>
            <a:ext cx="1305445" cy="1305445"/>
            <a:chOff x="1763091" y="2391016"/>
            <a:chExt cx="1305445" cy="1305445"/>
          </a:xfrm>
        </p:grpSpPr>
        <p:sp>
          <p:nvSpPr>
            <p:cNvPr id="280" name="Shape 280"/>
            <p:cNvSpPr/>
            <p:nvPr/>
          </p:nvSpPr>
          <p:spPr>
            <a:xfrm>
              <a:off x="1763091" y="2391016"/>
              <a:ext cx="964404" cy="96440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876771" y="2504696"/>
              <a:ext cx="964404" cy="96440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1990452" y="2618376"/>
              <a:ext cx="964404" cy="96440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04132" y="2732057"/>
              <a:ext cx="964404" cy="96440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Shape 284"/>
          <p:cNvSpPr/>
          <p:nvPr/>
        </p:nvSpPr>
        <p:spPr>
          <a:xfrm>
            <a:off x="4855675" y="2630175"/>
            <a:ext cx="99600" cy="9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5043679" y="2630175"/>
            <a:ext cx="99600" cy="9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5743550" y="1806575"/>
            <a:ext cx="99600" cy="6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5743552" y="3769900"/>
            <a:ext cx="99600" cy="5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548702" y="2989300"/>
            <a:ext cx="225000" cy="1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2975"/>
            <a:ext cx="1548700" cy="11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4401776" y="3065500"/>
            <a:ext cx="343800" cy="1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3434199" y="2630129"/>
            <a:ext cx="979608" cy="979608"/>
            <a:chOff x="3434199" y="2630129"/>
            <a:chExt cx="979608" cy="979608"/>
          </a:xfrm>
        </p:grpSpPr>
        <p:sp>
          <p:nvSpPr>
            <p:cNvPr id="292" name="Shape 292"/>
            <p:cNvSpPr/>
            <p:nvPr/>
          </p:nvSpPr>
          <p:spPr>
            <a:xfrm>
              <a:off x="3434199" y="2630129"/>
              <a:ext cx="723690" cy="72369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519505" y="2715435"/>
              <a:ext cx="723690" cy="72369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3604811" y="2800741"/>
              <a:ext cx="723690" cy="72369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690117" y="2886046"/>
              <a:ext cx="723690" cy="72369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Shape 296"/>
          <p:cNvSpPr/>
          <p:nvPr/>
        </p:nvSpPr>
        <p:spPr>
          <a:xfrm rot="-3242707">
            <a:off x="5187275" y="2441241"/>
            <a:ext cx="435836" cy="1086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 rot="2378338">
            <a:off x="5216217" y="3660076"/>
            <a:ext cx="435929" cy="1088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2403600" y="1537563"/>
            <a:ext cx="1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</a:t>
            </a:r>
            <a:r>
              <a:rPr lang="en" sz="1400"/>
              <a:t>onvolutional and Pooling </a:t>
            </a:r>
            <a:endParaRPr sz="1400"/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4783125" y="1315938"/>
            <a:ext cx="1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Fully Connected layer</a:t>
            </a:r>
            <a:endParaRPr sz="1400"/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5365175" y="2488551"/>
            <a:ext cx="148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scores</a:t>
            </a:r>
            <a:endParaRPr sz="1200"/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5004700" y="4284101"/>
            <a:ext cx="148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Box coordinates</a:t>
            </a:r>
            <a:endParaRPr sz="1200"/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6429250" y="1904055"/>
            <a:ext cx="18324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Classification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6390575" y="3816838"/>
            <a:ext cx="1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Regression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6778200" y="2285388"/>
            <a:ext cx="1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 Entropy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Loss</a:t>
            </a:r>
            <a:endParaRPr sz="1000"/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7006800" y="4206088"/>
            <a:ext cx="1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L2 Loss</a:t>
            </a:r>
            <a:endParaRPr sz="1000"/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8334250" y="3047055"/>
            <a:ext cx="18324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Loss</a:t>
            </a:r>
            <a:endParaRPr sz="1400"/>
          </a:p>
        </p:txBody>
      </p:sp>
      <p:sp>
        <p:nvSpPr>
          <p:cNvPr id="307" name="Shape 307"/>
          <p:cNvSpPr/>
          <p:nvPr/>
        </p:nvSpPr>
        <p:spPr>
          <a:xfrm rot="-2691636">
            <a:off x="7730928" y="3888717"/>
            <a:ext cx="435933" cy="1090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 rot="2378338">
            <a:off x="7807017" y="2593276"/>
            <a:ext cx="435929" cy="1088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212250" y="18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result</a:t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50" y="1875350"/>
            <a:ext cx="3739226" cy="10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38" y="3567500"/>
            <a:ext cx="2642075" cy="12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418275" y="976250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" sz="1800"/>
              <a:t>Bad Result</a:t>
            </a:r>
            <a:endParaRPr sz="1800"/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4663175" y="634625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" sz="1800"/>
              <a:t>Decent one</a:t>
            </a:r>
            <a:endParaRPr sz="1800"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546850" y="1449025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ukta Mahee"/>
                <a:ea typeface="Mukta Mahee"/>
                <a:cs typeface="Mukta Mahee"/>
                <a:sym typeface="Mukta Mahee"/>
              </a:rPr>
              <a:t>Output</a:t>
            </a:r>
            <a:endParaRPr b="0" sz="1800"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75800" y="3166000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ukta Mahee"/>
                <a:ea typeface="Mukta Mahee"/>
                <a:cs typeface="Mukta Mahee"/>
                <a:sym typeface="Mukta Mahee"/>
              </a:rPr>
              <a:t>Ground truth</a:t>
            </a:r>
            <a:endParaRPr b="0" sz="1800"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977" y="3381273"/>
            <a:ext cx="2105017" cy="158408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type="title"/>
          </p:nvPr>
        </p:nvSpPr>
        <p:spPr>
          <a:xfrm>
            <a:off x="4976650" y="1207325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ukta Mahee"/>
                <a:ea typeface="Mukta Mahee"/>
                <a:cs typeface="Mukta Mahee"/>
                <a:sym typeface="Mukta Mahee"/>
              </a:rPr>
              <a:t>Output</a:t>
            </a:r>
            <a:endParaRPr b="0" sz="1800"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4976650" y="2955100"/>
            <a:ext cx="29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ukta Mahee"/>
                <a:ea typeface="Mukta Mahee"/>
                <a:cs typeface="Mukta Mahee"/>
                <a:sym typeface="Mukta Mahee"/>
              </a:rPr>
              <a:t>Ground truth</a:t>
            </a:r>
            <a:endParaRPr b="0" sz="1800"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975" y="1207324"/>
            <a:ext cx="2105025" cy="158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60200" y="1790300"/>
            <a:ext cx="3380100" cy="9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</a:t>
            </a:r>
            <a:endParaRPr sz="3600"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207525" y="1274225"/>
            <a:ext cx="5121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 Object detection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lang="en" sz="1800"/>
              <a:t>Faster R-CNN</a:t>
            </a:r>
            <a:endParaRPr sz="18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Instance Segmentation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lang="en" sz="1800"/>
              <a:t>Mask R-CNN</a:t>
            </a:r>
            <a:endParaRPr sz="18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acquisition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lang="en" sz="1800"/>
              <a:t>Web App, launch a Facebook topic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727350" y="572425"/>
            <a:ext cx="7689300" cy="3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- </a:t>
            </a:r>
            <a:r>
              <a:rPr lang="en" sz="2300"/>
              <a:t>Software Visual System for Waste Sorting</a:t>
            </a:r>
            <a:r>
              <a:rPr lang="en"/>
              <a:t>  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142700" y="1570800"/>
            <a:ext cx="5788800" cy="24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2300"/>
              <a:buChar char="●"/>
            </a:pPr>
            <a:r>
              <a:rPr lang="en" sz="2300"/>
              <a:t>Image Classification</a:t>
            </a:r>
            <a:endParaRPr sz="2300"/>
          </a:p>
          <a:p>
            <a:pPr indent="-381000" lvl="0" marL="13716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Hyperparameter Adjustment</a:t>
            </a:r>
            <a:endParaRPr sz="2400"/>
          </a:p>
          <a:p>
            <a:pPr indent="-381000" lvl="0" marL="13716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Optimization Methods</a:t>
            </a:r>
            <a:endParaRPr sz="2400"/>
          </a:p>
          <a:p>
            <a:pPr indent="-381000" lvl="0" marL="13716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Augmentation</a:t>
            </a:r>
            <a:endParaRPr sz="2400"/>
          </a:p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2300"/>
              <a:buChar char="●"/>
            </a:pPr>
            <a:r>
              <a:rPr lang="en" sz="2300"/>
              <a:t>Single Object Localization</a:t>
            </a:r>
            <a:endParaRPr sz="2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Methods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1142700" y="1570800"/>
            <a:ext cx="5788800" cy="29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2300"/>
              <a:buChar char="●"/>
            </a:pPr>
            <a:r>
              <a:rPr lang="en" sz="2300"/>
              <a:t>Convolutional Neural Network Model</a:t>
            </a:r>
            <a:endParaRPr sz="2300"/>
          </a:p>
          <a:p>
            <a:pPr indent="-374650" lvl="0" marL="1371600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AlexNet </a:t>
            </a:r>
            <a:endParaRPr sz="2300"/>
          </a:p>
          <a:p>
            <a:pPr indent="-374650" lvl="0" marL="1371600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VGG16</a:t>
            </a:r>
            <a:endParaRPr sz="2300"/>
          </a:p>
          <a:p>
            <a:pPr indent="-374650" lvl="0" marL="1371600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solidFill>
                  <a:srgbClr val="2A2B2B"/>
                </a:solidFill>
              </a:rPr>
              <a:t>11-layer Customized Net</a:t>
            </a:r>
            <a:endParaRPr sz="2300">
              <a:solidFill>
                <a:srgbClr val="2A2B2B"/>
              </a:solidFill>
            </a:endParaRPr>
          </a:p>
          <a:p>
            <a:pPr indent="-374650" lvl="0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★"/>
            </a:pPr>
            <a:r>
              <a:rPr lang="en" sz="2300">
                <a:solidFill>
                  <a:srgbClr val="2A2B2B"/>
                </a:solidFill>
              </a:rPr>
              <a:t>ResNet18</a:t>
            </a:r>
            <a:endParaRPr sz="2300"/>
          </a:p>
          <a:p>
            <a:pPr indent="-374650" lvl="1" marL="914400" rtl="0">
              <a:spcBef>
                <a:spcPts val="0"/>
              </a:spcBef>
              <a:spcAft>
                <a:spcPts val="0"/>
              </a:spcAft>
              <a:buClr>
                <a:srgbClr val="E13E26"/>
              </a:buClr>
              <a:buSzPts val="2300"/>
              <a:buChar char="●"/>
            </a:pPr>
            <a:r>
              <a:rPr lang="en" sz="2300"/>
              <a:t>Pytorch + NVIDIA GPU + Linux</a:t>
            </a:r>
            <a:endParaRPr sz="2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Dataset： 2527 images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425250" y="1098825"/>
            <a:ext cx="81303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cardboard: 403</a:t>
            </a:r>
            <a:r>
              <a:rPr lang="en">
                <a:solidFill>
                  <a:schemeClr val="dk1"/>
                </a:solidFill>
              </a:rPr>
              <a:t>	             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glass: 501</a:t>
            </a:r>
            <a:r>
              <a:rPr lang="en">
                <a:solidFill>
                  <a:schemeClr val="dk1"/>
                </a:solidFill>
              </a:rPr>
              <a:t>		     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metal: 410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                  									</a:t>
            </a:r>
            <a:endParaRPr sz="3000">
              <a:solidFill>
                <a:srgbClr val="24292E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paper: 594</a:t>
            </a: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          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plastic: 482                       trash: 137</a:t>
            </a: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      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75" y="1649850"/>
            <a:ext cx="1663276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900" y="1649850"/>
            <a:ext cx="15606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1649850"/>
            <a:ext cx="1471484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375" y="3203775"/>
            <a:ext cx="1663276" cy="11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6900" y="3203775"/>
            <a:ext cx="1560634" cy="11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1775" y="3203775"/>
            <a:ext cx="1471475" cy="11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621800" y="4527225"/>
            <a:ext cx="4210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	</a:t>
            </a:r>
            <a:r>
              <a:rPr lang="en" u="sng">
                <a:solidFill>
                  <a:schemeClr val="accent5"/>
                </a:solidFill>
                <a:hlinkClick r:id="rId9"/>
              </a:rPr>
              <a:t>https://github.com/garythung/trashnet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90250" y="1289825"/>
            <a:ext cx="8653800" cy="29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</a:t>
            </a:r>
            <a:br>
              <a:rPr lang="en"/>
            </a:br>
            <a:r>
              <a:rPr lang="en">
                <a:solidFill>
                  <a:schemeClr val="lt1"/>
                </a:solidFill>
              </a:rPr>
              <a:t>Adjustment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67</a:t>
            </a:r>
            <a:r>
              <a:rPr lang="en"/>
              <a:t>%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206300" y="3225900"/>
            <a:ext cx="67314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400"/>
              <a:t>No data augmentation</a:t>
            </a:r>
            <a:endParaRPr baseline="30000" sz="2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aseline="30000" lang="en" sz="2400"/>
              <a:t>BatchSize = 4, Learning rate = 0.001</a:t>
            </a:r>
            <a:endParaRPr baseline="30000" sz="2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aseline="30000" lang="en" sz="2400"/>
              <a:t>Learning rate decay Method:</a:t>
            </a:r>
            <a:r>
              <a:rPr baseline="30000" lang="en" sz="1400"/>
              <a:t> </a:t>
            </a:r>
            <a:r>
              <a:rPr b="1" baseline="30000" lang="en" sz="2400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torch.optim.lr_scheduler.StepLR()</a:t>
            </a:r>
            <a:endParaRPr baseline="30000"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1372650" y="35972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Initial</a:t>
            </a: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 Best Accuracy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25245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Curve </a:t>
            </a:r>
            <a:endParaRPr/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473815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r>
              <a:rPr lang="en"/>
              <a:t> Curve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62" y="1317875"/>
            <a:ext cx="4118376" cy="3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149" y="1348350"/>
            <a:ext cx="4188400" cy="3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0" y="2875425"/>
            <a:ext cx="9144000" cy="15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E13E26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b="1" lang="en" sz="4800">
                <a:solidFill>
                  <a:srgbClr val="E13E26"/>
                </a:solidFill>
                <a:latin typeface="Merriweather"/>
                <a:ea typeface="Merriweather"/>
                <a:cs typeface="Merriweather"/>
                <a:sym typeface="Merriweather"/>
              </a:rPr>
              <a:t>Vanilla Gradient Descent</a:t>
            </a:r>
            <a:r>
              <a:rPr b="1" lang="en" sz="4800">
                <a:solidFill>
                  <a:srgbClr val="E13E26"/>
                </a:solidFill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endParaRPr b="1" sz="4800">
              <a:solidFill>
                <a:srgbClr val="E13E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42005" l="0" r="0" t="28525"/>
          <a:stretch/>
        </p:blipFill>
        <p:spPr>
          <a:xfrm>
            <a:off x="1162300" y="754375"/>
            <a:ext cx="6819398" cy="151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11700" y="206650"/>
            <a:ext cx="4039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A2B2B"/>
                </a:solidFill>
                <a:latin typeface="Merriweather"/>
                <a:ea typeface="Merriweather"/>
                <a:cs typeface="Merriweather"/>
                <a:sym typeface="Merriweather"/>
              </a:rPr>
              <a:t>Gradient Descent Rule:</a:t>
            </a:r>
            <a:endParaRPr b="1" sz="2400">
              <a:solidFill>
                <a:srgbClr val="2A2B2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